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2801600" cy="7772400"/>
  <p:notesSz cx="128016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0" y="2409444"/>
            <a:ext cx="1088136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0" y="4352544"/>
            <a:ext cx="896112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40080" y="1787652"/>
            <a:ext cx="5568696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592824" y="1787652"/>
            <a:ext cx="5568696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89120" y="2834639"/>
            <a:ext cx="4094479" cy="3931920"/>
          </a:xfrm>
          <a:custGeom>
            <a:avLst/>
            <a:gdLst/>
            <a:ahLst/>
            <a:cxnLst/>
            <a:rect l="l" t="t" r="r" b="b"/>
            <a:pathLst>
              <a:path w="4094479" h="3931920">
                <a:moveTo>
                  <a:pt x="0" y="3931920"/>
                </a:moveTo>
                <a:lnTo>
                  <a:pt x="4094479" y="3931920"/>
                </a:lnTo>
                <a:lnTo>
                  <a:pt x="4094479" y="0"/>
                </a:lnTo>
                <a:lnTo>
                  <a:pt x="0" y="0"/>
                </a:lnTo>
                <a:lnTo>
                  <a:pt x="0" y="3931920"/>
                </a:lnTo>
                <a:close/>
              </a:path>
            </a:pathLst>
          </a:custGeom>
          <a:solidFill>
            <a:srgbClr val="2540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0080" y="310896"/>
            <a:ext cx="1152144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0080" y="1787652"/>
            <a:ext cx="1152144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352544" y="7228332"/>
            <a:ext cx="409651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40080" y="7228332"/>
            <a:ext cx="294436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217152" y="7228332"/>
            <a:ext cx="294436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gingbraincare.org/" TargetMode="Externa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agingbraincare.org/tools/abc-" TargetMode="External"/><Relationship Id="rId3" Type="http://schemas.openxmlformats.org/officeDocument/2006/relationships/hyperlink" Target="mailto:acb@agingbraincare.org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jpg"/><Relationship Id="rId6" Type="http://schemas.openxmlformats.org/officeDocument/2006/relationships/image" Target="../media/image3.jpg"/><Relationship Id="rId7" Type="http://schemas.openxmlformats.org/officeDocument/2006/relationships/image" Target="../media/image4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04190" y="427990"/>
          <a:ext cx="3448050" cy="71983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4500"/>
                <a:gridCol w="1714500"/>
              </a:tblGrid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Generic</a:t>
                      </a:r>
                      <a:r>
                        <a:rPr dirty="0" sz="900" spc="-8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25408F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Brand</a:t>
                      </a:r>
                      <a:r>
                        <a:rPr dirty="0" sz="900" spc="-7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25408F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Alimemazine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Theralen™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7515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Alverine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Spasmonal™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7515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Alprazolam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Xanax™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Aripiprazole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Abilify™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Asenapine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Saphris™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Atenolol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Tenormin™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Bupropion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Wellbutrin™,</a:t>
                      </a:r>
                      <a:r>
                        <a:rPr dirty="0" sz="900" spc="-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Zyban™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Captopril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Capoten™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Cetirizine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Zyrtec™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Chlorthalidone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Diuril™,</a:t>
                      </a:r>
                      <a:r>
                        <a:rPr dirty="0" sz="900" spc="-6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Hygroton™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Cimetidine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Tagamet™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Clidinium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Librax™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Clorazepate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Tranxene™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Codeine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Contin™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Colchicine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Colcrys™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Desloratadine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Clarinex™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Diazepam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Valium™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Digoxin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Lanoxin™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Dipyridamole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Persantine™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Disopyramide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Norpace™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Fentanyl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Duragesic™,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Actiq™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Furosemide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Lasix™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Fluvoxamine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Luvox™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Haloperidol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Haldol™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Hydralazine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Apresoline™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Hydrocortisone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Cortef™,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Cortaid™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Iloperidone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Fanapt™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Isosorbide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Isordil™,</a:t>
                      </a:r>
                      <a:r>
                        <a:rPr dirty="0" sz="900" spc="-5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Ismo™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Levocetirizine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Xyzal™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Loperamide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4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Immodium™,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Loratadine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Claritin™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4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Metoprolol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opressor™,</a:t>
                      </a:r>
                      <a:r>
                        <a:rPr dirty="0" sz="900" spc="-16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oprol™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4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Morphine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MS 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Contin™,</a:t>
                      </a:r>
                      <a:r>
                        <a:rPr dirty="0" sz="900" spc="-15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Avinza™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Nifedipine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Procardia™,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Adalat™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Paliperidone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Invega™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Prednisone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Deltasone™,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Sterapred™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Quinidine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Quinaglute™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Ranitidine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Zantac™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Risperidone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Risperdal™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Theophylline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Theodur™,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Uniphyl™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Trazodone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Desyrel™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Triamterene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Dyrenium™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Venlafaxine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Effexor™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Warfarin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Coumadin™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25720" y="429768"/>
          <a:ext cx="2548890" cy="2296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919"/>
                <a:gridCol w="1264919"/>
              </a:tblGrid>
              <a:tr h="174193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Generic</a:t>
                      </a:r>
                      <a:r>
                        <a:rPr dirty="0" sz="900" spc="-8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25408F"/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Brand</a:t>
                      </a:r>
                      <a:r>
                        <a:rPr dirty="0" sz="900" spc="-7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25408F"/>
                    </a:solidFill>
                  </a:tcPr>
                </a:tc>
              </a:tr>
              <a:tr h="174193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Amantadine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Symmetrel™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74191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Belladonna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4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Multiple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74193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Carbamazepine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Tegretol™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74193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Cyclobenzaprine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Flexeril™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74193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Cyproheptadine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Periactin™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74193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Loxapine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Loxitane™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74193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Meperidine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Demerol™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3548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Methotrimeprazine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Levoprome™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74193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4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Molindone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Moban™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74193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Nefopam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Nefogesic™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74193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Oxcarbazepine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Trileptal™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74191"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Pimozide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Orap™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884919" y="454130"/>
          <a:ext cx="3483610" cy="700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2279"/>
                <a:gridCol w="1732279"/>
              </a:tblGrid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Generic</a:t>
                      </a:r>
                      <a:r>
                        <a:rPr dirty="0" sz="900" spc="-8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25408F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Brand</a:t>
                      </a:r>
                      <a:r>
                        <a:rPr dirty="0" sz="900" spc="-7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25408F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Amitriptyline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Elavil™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Amoxapine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Asendin™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Atropine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Sal-Tropine™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Benztropine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Cogentin™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Brompheniramine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Dimetapp™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Carbinoxamine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Histex™,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Carbihist™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Chlorpheniramine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Chlor-Trimeton™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Chlorpromazine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Thorazine™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Clemastine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Tavist™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Clomipramine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Anafranil™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Clozapine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Clozaril™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Darifenacin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Enablex™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Desipramine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4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Norpramin™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Dicyclomine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Bentyl™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Dimenhydrinate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Dramamine™,</a:t>
                      </a:r>
                      <a:r>
                        <a:rPr dirty="0" sz="900" spc="-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Diphenhydramine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Benadryl™,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Doxepin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Sinequan™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Doxylamine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Unisom™,</a:t>
                      </a:r>
                      <a:r>
                        <a:rPr dirty="0" sz="900" spc="-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Fesoterodine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Toviaz™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Flavoxate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Urispas™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Hydroxyzine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Atarax™,</a:t>
                      </a:r>
                      <a:r>
                        <a:rPr dirty="0" sz="900" spc="-16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Vistaril™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Hyoscyamine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Anaspaz™,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Levsin™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4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Imipramine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Tofranil™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Meclizine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Antivert™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Methocarbamol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Robaxin™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Nortriptyline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Pamelor™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Olanzapine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Zyprexa™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Orphenadrine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Norflex™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Oxybutynin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Ditropan™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Paroxetine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Paxil™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Perphenazine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Trilafon™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Promethazine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Phenergan™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Propantheline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Pro-Banthine™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Propiverine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Detrunorm™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Quetiapine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Seroquel™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Scopolamine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Transderm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Scop™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Solifenacin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Vesicare™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Thioridazine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Mellaril™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Tolterodine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Detrol™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Trifluoperazine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Stelazine™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Trihexyphenidyl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Artane™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Trimipramine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Surmontil™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5895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Trospium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9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Sanctura™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9611443" y="259241"/>
            <a:ext cx="193040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Drugs </a:t>
            </a:r>
            <a:r>
              <a:rPr dirty="0" sz="1200" spc="50" b="1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dirty="0" sz="1200" spc="-55" b="1">
                <a:solidFill>
                  <a:srgbClr val="231F20"/>
                </a:solidFill>
                <a:latin typeface="Arial"/>
                <a:cs typeface="Arial"/>
              </a:rPr>
              <a:t>ACB 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Score </a:t>
            </a:r>
            <a:r>
              <a:rPr dirty="0" sz="1200" b="1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1200" spc="-11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35683" y="227126"/>
            <a:ext cx="193040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Drugs </a:t>
            </a:r>
            <a:r>
              <a:rPr dirty="0" sz="1200" spc="50" b="1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dirty="0" sz="1200" spc="-55" b="1">
                <a:solidFill>
                  <a:srgbClr val="231F20"/>
                </a:solidFill>
                <a:latin typeface="Arial"/>
                <a:cs typeface="Arial"/>
              </a:rPr>
              <a:t>ACB 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Score </a:t>
            </a:r>
            <a:r>
              <a:rPr dirty="0" sz="1200" b="1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1200" spc="-11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2933" y="219226"/>
            <a:ext cx="193040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Drugs </a:t>
            </a:r>
            <a:r>
              <a:rPr dirty="0" sz="1200" spc="50" b="1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dirty="0" sz="1200" spc="-55" b="1">
                <a:solidFill>
                  <a:srgbClr val="231F20"/>
                </a:solidFill>
                <a:latin typeface="Arial"/>
                <a:cs typeface="Arial"/>
              </a:rPr>
              <a:t>ACB </a:t>
            </a:r>
            <a:r>
              <a:rPr dirty="0" sz="1200" spc="-25" b="1">
                <a:solidFill>
                  <a:srgbClr val="231F20"/>
                </a:solidFill>
                <a:latin typeface="Arial"/>
                <a:cs typeface="Arial"/>
              </a:rPr>
              <a:t>Score </a:t>
            </a:r>
            <a:r>
              <a:rPr dirty="0" sz="1200" b="1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1200" spc="-11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60494" y="2915399"/>
            <a:ext cx="3957320" cy="378587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63500" rIns="0" bIns="0" rtlCol="0" vert="horz">
            <a:spAutoFit/>
          </a:bodyPr>
          <a:lstStyle/>
          <a:p>
            <a:pPr marL="80645">
              <a:lnSpc>
                <a:spcPct val="100000"/>
              </a:lnSpc>
              <a:spcBef>
                <a:spcPts val="500"/>
              </a:spcBef>
            </a:pPr>
            <a:r>
              <a:rPr dirty="0" sz="1100" spc="25">
                <a:solidFill>
                  <a:srgbClr val="231F20"/>
                </a:solidFill>
                <a:latin typeface="Arial"/>
                <a:cs typeface="Arial"/>
              </a:rPr>
              <a:t>Categorical</a:t>
            </a:r>
            <a:r>
              <a:rPr dirty="0" sz="11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Scoring:</a:t>
            </a:r>
            <a:endParaRPr sz="1100">
              <a:latin typeface="Arial"/>
              <a:cs typeface="Arial"/>
            </a:endParaRPr>
          </a:p>
          <a:p>
            <a:pPr marL="309245" marR="250825" indent="-228600">
              <a:lnSpc>
                <a:spcPct val="100000"/>
              </a:lnSpc>
              <a:tabLst>
                <a:tab pos="309245" algn="l"/>
              </a:tabLst>
            </a:pP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•	</a:t>
            </a:r>
            <a:r>
              <a:rPr dirty="0" sz="1100" spc="15">
                <a:solidFill>
                  <a:srgbClr val="231F20"/>
                </a:solidFill>
                <a:latin typeface="Arial"/>
                <a:cs typeface="Arial"/>
              </a:rPr>
              <a:t>Possible </a:t>
            </a:r>
            <a:r>
              <a:rPr dirty="0" sz="1100" spc="35">
                <a:solidFill>
                  <a:srgbClr val="231F20"/>
                </a:solidFill>
                <a:latin typeface="Arial"/>
                <a:cs typeface="Arial"/>
              </a:rPr>
              <a:t>anticholinergics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include </a:t>
            </a:r>
            <a:r>
              <a:rPr dirty="0" sz="1100" spc="35">
                <a:solidFill>
                  <a:srgbClr val="231F20"/>
                </a:solidFill>
                <a:latin typeface="Arial"/>
                <a:cs typeface="Arial"/>
              </a:rPr>
              <a:t>those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listed</a:t>
            </a:r>
            <a:r>
              <a:rPr dirty="0" sz="1100" spc="-1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75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score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1; </a:t>
            </a:r>
            <a:r>
              <a:rPr dirty="0" sz="1100" spc="35">
                <a:solidFill>
                  <a:srgbClr val="231F20"/>
                </a:solidFill>
                <a:latin typeface="Arial"/>
                <a:cs typeface="Arial"/>
              </a:rPr>
              <a:t>Definite anticholinergics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include </a:t>
            </a:r>
            <a:r>
              <a:rPr dirty="0" sz="1100" spc="35">
                <a:solidFill>
                  <a:srgbClr val="231F20"/>
                </a:solidFill>
                <a:latin typeface="Arial"/>
                <a:cs typeface="Arial"/>
              </a:rPr>
              <a:t>those 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listed</a:t>
            </a:r>
            <a:r>
              <a:rPr dirty="0" sz="11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75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dirty="0" sz="11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11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score</a:t>
            </a:r>
            <a:r>
              <a:rPr dirty="0" sz="11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11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11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11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80645">
              <a:lnSpc>
                <a:spcPct val="100000"/>
              </a:lnSpc>
            </a:pP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Numerical</a:t>
            </a:r>
            <a:r>
              <a:rPr dirty="0" sz="11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Scoring:</a:t>
            </a:r>
            <a:endParaRPr sz="1100">
              <a:latin typeface="Arial"/>
              <a:cs typeface="Arial"/>
            </a:endParaRPr>
          </a:p>
          <a:p>
            <a:pPr marL="309245" marR="52705" indent="-228600">
              <a:lnSpc>
                <a:spcPct val="100000"/>
              </a:lnSpc>
              <a:tabLst>
                <a:tab pos="309245" algn="l"/>
              </a:tabLst>
            </a:pP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•	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Add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score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contributed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each</a:t>
            </a:r>
            <a:r>
              <a:rPr dirty="0" sz="1100" spc="-2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selected</a:t>
            </a: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medication </a:t>
            </a:r>
            <a:r>
              <a:rPr dirty="0" sz="1100" spc="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each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scoring</a:t>
            </a:r>
            <a:r>
              <a:rPr dirty="0" sz="1100" spc="-10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Arial"/>
                <a:cs typeface="Arial"/>
              </a:rPr>
              <a:t>category</a:t>
            </a:r>
            <a:endParaRPr sz="1100">
              <a:latin typeface="Arial"/>
              <a:cs typeface="Arial"/>
            </a:endParaRPr>
          </a:p>
          <a:p>
            <a:pPr marL="309245" marR="59690" indent="-228600">
              <a:lnSpc>
                <a:spcPct val="100000"/>
              </a:lnSpc>
              <a:tabLst>
                <a:tab pos="309245" algn="l"/>
              </a:tabLst>
            </a:pP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•	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Add</a:t>
            </a:r>
            <a:r>
              <a:rPr dirty="0" sz="11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dirty="0" sz="11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number</a:t>
            </a:r>
            <a:r>
              <a:rPr dirty="0" sz="11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11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Arial"/>
                <a:cs typeface="Arial"/>
              </a:rPr>
              <a:t>possible</a:t>
            </a:r>
            <a:r>
              <a:rPr dirty="0" sz="11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11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definite</a:t>
            </a:r>
            <a:r>
              <a:rPr dirty="0" sz="11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Anticholinergic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medications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1150">
              <a:latin typeface="Times New Roman"/>
              <a:cs typeface="Times New Roman"/>
            </a:endParaRPr>
          </a:p>
          <a:p>
            <a:pPr marL="80645">
              <a:lnSpc>
                <a:spcPct val="100000"/>
              </a:lnSpc>
            </a:pP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Notes:</a:t>
            </a:r>
            <a:endParaRPr sz="1100">
              <a:latin typeface="Arial"/>
              <a:cs typeface="Arial"/>
            </a:endParaRPr>
          </a:p>
          <a:p>
            <a:pPr marL="309245" marR="175260" indent="-228600">
              <a:lnSpc>
                <a:spcPct val="100000"/>
              </a:lnSpc>
              <a:tabLst>
                <a:tab pos="309245" algn="l"/>
              </a:tabLst>
            </a:pP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•	</a:t>
            </a:r>
            <a:r>
              <a:rPr dirty="0" sz="1100" spc="-20">
                <a:solidFill>
                  <a:srgbClr val="231F20"/>
                </a:solidFill>
                <a:latin typeface="Arial"/>
                <a:cs typeface="Arial"/>
              </a:rPr>
              <a:t>Each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definite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anticholinergic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may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increase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dirty="0" sz="1100" spc="-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risk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cognitive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impairment by 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46%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over 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6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years.</a:t>
            </a:r>
            <a:r>
              <a:rPr dirty="0" sz="1100" spc="-2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29914" sz="975" spc="-7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baseline="29914" sz="975">
              <a:latin typeface="Arial"/>
              <a:cs typeface="Arial"/>
            </a:endParaRPr>
          </a:p>
          <a:p>
            <a:pPr marL="309245" marR="75565" indent="-228600">
              <a:lnSpc>
                <a:spcPct val="100000"/>
              </a:lnSpc>
              <a:tabLst>
                <a:tab pos="309245" algn="l"/>
              </a:tabLst>
            </a:pP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•	</a:t>
            </a:r>
            <a:r>
              <a:rPr dirty="0" sz="1100" spc="1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each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point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increase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dirty="0" sz="110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Arial"/>
                <a:cs typeface="Arial"/>
              </a:rPr>
              <a:t>ACB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total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score,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 a </a:t>
            </a: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decline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MMSE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score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0.33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50">
                <a:solidFill>
                  <a:srgbClr val="231F20"/>
                </a:solidFill>
                <a:latin typeface="Arial"/>
                <a:cs typeface="Arial"/>
              </a:rPr>
              <a:t>points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over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 2 </a:t>
            </a:r>
            <a:r>
              <a:rPr dirty="0" sz="1100" spc="25">
                <a:solidFill>
                  <a:srgbClr val="231F20"/>
                </a:solidFill>
                <a:latin typeface="Arial"/>
                <a:cs typeface="Arial"/>
              </a:rPr>
              <a:t>years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has 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been suggested.</a:t>
            </a:r>
            <a:r>
              <a:rPr dirty="0" sz="1100" spc="-1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29914" sz="975" spc="-7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baseline="29914" sz="975">
              <a:latin typeface="Arial"/>
              <a:cs typeface="Arial"/>
            </a:endParaRPr>
          </a:p>
          <a:p>
            <a:pPr algn="just" marL="309245" marR="147320" indent="-228600">
              <a:lnSpc>
                <a:spcPct val="100000"/>
              </a:lnSpc>
            </a:pP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•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Additionally, </a:t>
            </a: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each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one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point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increase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dirty="0" sz="1100" spc="-10">
                <a:solidFill>
                  <a:srgbClr val="231F20"/>
                </a:solidFill>
                <a:latin typeface="Arial"/>
                <a:cs typeface="Arial"/>
              </a:rPr>
              <a:t>ACB</a:t>
            </a:r>
            <a:r>
              <a:rPr dirty="0" sz="1100" spc="-1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total 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score has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been correlated </a:t>
            </a:r>
            <a:r>
              <a:rPr dirty="0" sz="1100" spc="75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a 26%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increase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risk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death.</a:t>
            </a:r>
            <a:r>
              <a:rPr dirty="0" sz="1100" spc="-18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29914" sz="975" spc="-7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baseline="29914" sz="975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980170" y="6803135"/>
            <a:ext cx="2914650" cy="556895"/>
          </a:xfrm>
          <a:custGeom>
            <a:avLst/>
            <a:gdLst/>
            <a:ahLst/>
            <a:cxnLst/>
            <a:rect l="l" t="t" r="r" b="b"/>
            <a:pathLst>
              <a:path w="2914650" h="556895">
                <a:moveTo>
                  <a:pt x="2761843" y="0"/>
                </a:moveTo>
                <a:lnTo>
                  <a:pt x="152399" y="0"/>
                </a:lnTo>
                <a:lnTo>
                  <a:pt x="104231" y="7768"/>
                </a:lnTo>
                <a:lnTo>
                  <a:pt x="62396" y="29402"/>
                </a:lnTo>
                <a:lnTo>
                  <a:pt x="29405" y="62391"/>
                </a:lnTo>
                <a:lnTo>
                  <a:pt x="7769" y="104226"/>
                </a:lnTo>
                <a:lnTo>
                  <a:pt x="0" y="152399"/>
                </a:lnTo>
                <a:lnTo>
                  <a:pt x="0" y="403885"/>
                </a:lnTo>
                <a:lnTo>
                  <a:pt x="7769" y="452053"/>
                </a:lnTo>
                <a:lnTo>
                  <a:pt x="29405" y="493888"/>
                </a:lnTo>
                <a:lnTo>
                  <a:pt x="62396" y="526879"/>
                </a:lnTo>
                <a:lnTo>
                  <a:pt x="104231" y="548515"/>
                </a:lnTo>
                <a:lnTo>
                  <a:pt x="152399" y="556285"/>
                </a:lnTo>
                <a:lnTo>
                  <a:pt x="2761843" y="556285"/>
                </a:lnTo>
                <a:lnTo>
                  <a:pt x="2810011" y="548515"/>
                </a:lnTo>
                <a:lnTo>
                  <a:pt x="2851846" y="526879"/>
                </a:lnTo>
                <a:lnTo>
                  <a:pt x="2884837" y="493888"/>
                </a:lnTo>
                <a:lnTo>
                  <a:pt x="2906473" y="452053"/>
                </a:lnTo>
                <a:lnTo>
                  <a:pt x="2914243" y="403885"/>
                </a:lnTo>
                <a:lnTo>
                  <a:pt x="2914243" y="152399"/>
                </a:lnTo>
                <a:lnTo>
                  <a:pt x="2906473" y="104226"/>
                </a:lnTo>
                <a:lnTo>
                  <a:pt x="2884837" y="62391"/>
                </a:lnTo>
                <a:lnTo>
                  <a:pt x="2851846" y="29402"/>
                </a:lnTo>
                <a:lnTo>
                  <a:pt x="2810011" y="7768"/>
                </a:lnTo>
                <a:lnTo>
                  <a:pt x="2761843" y="0"/>
                </a:lnTo>
                <a:close/>
              </a:path>
            </a:pathLst>
          </a:custGeom>
          <a:solidFill>
            <a:srgbClr val="466E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192295" y="6874018"/>
            <a:ext cx="2492375" cy="753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400" b="1">
                <a:solidFill>
                  <a:srgbClr val="FFFFFF"/>
                </a:solidFill>
                <a:latin typeface="Helvetica Neue"/>
                <a:cs typeface="Helvetica Neue"/>
              </a:rPr>
              <a:t>Aging Brain</a:t>
            </a:r>
            <a:r>
              <a:rPr dirty="0" sz="2400" spc="-85" b="1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Helvetica Neue"/>
                <a:cs typeface="Helvetica Neue"/>
              </a:rPr>
              <a:t>Care</a:t>
            </a:r>
            <a:endParaRPr sz="2400">
              <a:latin typeface="Helvetica Neue"/>
              <a:cs typeface="Helvetica Neue"/>
            </a:endParaRPr>
          </a:p>
          <a:p>
            <a:pPr algn="ctr" marR="51435">
              <a:lnSpc>
                <a:spcPct val="100000"/>
              </a:lnSpc>
              <a:spcBef>
                <a:spcPts val="1495"/>
              </a:spcBef>
            </a:pPr>
            <a:r>
              <a:rPr dirty="0" sz="1200" spc="50">
                <a:solidFill>
                  <a:srgbClr val="231F20"/>
                </a:solidFill>
                <a:latin typeface="Arial"/>
                <a:cs typeface="Arial"/>
                <a:hlinkClick r:id="rId2"/>
              </a:rPr>
              <a:t>www.agingbraincare.org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9052" y="5357087"/>
            <a:ext cx="3627754" cy="516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Criteria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dirty="0" sz="1100" spc="-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Arial"/>
                <a:cs typeface="Arial"/>
              </a:rPr>
              <a:t>Categorization: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100" spc="15">
                <a:solidFill>
                  <a:srgbClr val="231F20"/>
                </a:solidFill>
                <a:latin typeface="Arial"/>
                <a:cs typeface="Arial"/>
              </a:rPr>
              <a:t>Score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1: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Evidence </a:t>
            </a:r>
            <a:r>
              <a:rPr dirty="0" sz="1100" spc="75">
                <a:solidFill>
                  <a:srgbClr val="231F20"/>
                </a:solidFill>
                <a:latin typeface="Arial"/>
                <a:cs typeface="Arial"/>
              </a:rPr>
              <a:t>from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in vitro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data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that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chemical </a:t>
            </a:r>
            <a:r>
              <a:rPr dirty="0" sz="1100" spc="3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50">
                <a:solidFill>
                  <a:srgbClr val="231F20"/>
                </a:solidFill>
                <a:latin typeface="Arial"/>
                <a:cs typeface="Arial"/>
              </a:rPr>
              <a:t>entity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has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antagonist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activity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muscarinic</a:t>
            </a:r>
            <a:r>
              <a:rPr dirty="0" sz="1100" spc="-19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Arial"/>
                <a:cs typeface="Arial"/>
              </a:rPr>
              <a:t>receptor.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9052" y="6027648"/>
            <a:ext cx="3628390" cy="516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100" spc="15">
                <a:solidFill>
                  <a:srgbClr val="231F20"/>
                </a:solidFill>
                <a:latin typeface="Arial"/>
                <a:cs typeface="Arial"/>
              </a:rPr>
              <a:t>Score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2: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Evidence </a:t>
            </a:r>
            <a:r>
              <a:rPr dirty="0" sz="1100" spc="75">
                <a:solidFill>
                  <a:srgbClr val="231F20"/>
                </a:solidFill>
                <a:latin typeface="Arial"/>
                <a:cs typeface="Arial"/>
              </a:rPr>
              <a:t>from </a:t>
            </a:r>
            <a:r>
              <a:rPr dirty="0" sz="1100" spc="35">
                <a:solidFill>
                  <a:srgbClr val="231F20"/>
                </a:solidFill>
                <a:latin typeface="Arial"/>
                <a:cs typeface="Arial"/>
              </a:rPr>
              <a:t>literature,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prescriber’s  </a:t>
            </a:r>
            <a:r>
              <a:rPr dirty="0" sz="1100" spc="55">
                <a:solidFill>
                  <a:srgbClr val="231F20"/>
                </a:solidFill>
                <a:latin typeface="Arial"/>
                <a:cs typeface="Arial"/>
              </a:rPr>
              <a:t>information,</a:t>
            </a:r>
            <a:r>
              <a:rPr dirty="0" sz="1100" spc="-1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1100" spc="-1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Arial"/>
                <a:cs typeface="Arial"/>
              </a:rPr>
              <a:t>expert</a:t>
            </a:r>
            <a:r>
              <a:rPr dirty="0" sz="1100" spc="-1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opinion</a:t>
            </a:r>
            <a:r>
              <a:rPr dirty="0" sz="1100" spc="-1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1100" spc="-1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35">
                <a:solidFill>
                  <a:srgbClr val="231F20"/>
                </a:solidFill>
                <a:latin typeface="Arial"/>
                <a:cs typeface="Arial"/>
              </a:rPr>
              <a:t>clinical</a:t>
            </a:r>
            <a:r>
              <a:rPr dirty="0" sz="1100" spc="-1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anticholinergic 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effect.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9052" y="6698208"/>
            <a:ext cx="3627754" cy="516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100" spc="15">
                <a:solidFill>
                  <a:srgbClr val="231F20"/>
                </a:solidFill>
                <a:latin typeface="Arial"/>
                <a:cs typeface="Arial"/>
              </a:rPr>
              <a:t>Score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3: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Evidence </a:t>
            </a:r>
            <a:r>
              <a:rPr dirty="0" sz="1100" spc="75">
                <a:solidFill>
                  <a:srgbClr val="231F20"/>
                </a:solidFill>
                <a:latin typeface="Arial"/>
                <a:cs typeface="Arial"/>
              </a:rPr>
              <a:t>from </a:t>
            </a:r>
            <a:r>
              <a:rPr dirty="0" sz="1100" spc="35">
                <a:solidFill>
                  <a:srgbClr val="231F20"/>
                </a:solidFill>
                <a:latin typeface="Arial"/>
                <a:cs typeface="Arial"/>
              </a:rPr>
              <a:t>literature, expert </a:t>
            </a:r>
            <a:r>
              <a:rPr dirty="0" sz="1100" spc="50">
                <a:solidFill>
                  <a:srgbClr val="231F20"/>
                </a:solidFill>
                <a:latin typeface="Arial"/>
                <a:cs typeface="Arial"/>
              </a:rPr>
              <a:t>opinion, 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or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prescribers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information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that medication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may </a:t>
            </a:r>
            <a:r>
              <a:rPr dirty="0" sz="1100" spc="10">
                <a:solidFill>
                  <a:srgbClr val="231F20"/>
                </a:solidFill>
                <a:latin typeface="Arial"/>
                <a:cs typeface="Arial"/>
              </a:rPr>
              <a:t>cause  </a:t>
            </a:r>
            <a:r>
              <a:rPr dirty="0" sz="1100" spc="50">
                <a:solidFill>
                  <a:srgbClr val="231F20"/>
                </a:solidFill>
                <a:latin typeface="Arial"/>
                <a:cs typeface="Arial"/>
              </a:rPr>
              <a:t>delirium.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71784" y="5716523"/>
            <a:ext cx="4058285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231F20"/>
                </a:solidFill>
                <a:latin typeface="Arial"/>
                <a:cs typeface="Arial"/>
              </a:rPr>
              <a:t>Copyright</a:t>
            </a:r>
            <a:r>
              <a:rPr dirty="0" sz="10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60">
                <a:solidFill>
                  <a:srgbClr val="231F20"/>
                </a:solidFill>
                <a:latin typeface="Arial"/>
                <a:cs typeface="Arial"/>
              </a:rPr>
              <a:t>©</a:t>
            </a:r>
            <a:r>
              <a:rPr dirty="0" sz="10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5">
                <a:solidFill>
                  <a:srgbClr val="231F20"/>
                </a:solidFill>
                <a:latin typeface="Arial"/>
                <a:cs typeface="Arial"/>
              </a:rPr>
              <a:t>2008,</a:t>
            </a:r>
            <a:r>
              <a:rPr dirty="0" sz="10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231F20"/>
                </a:solidFill>
                <a:latin typeface="Arial"/>
                <a:cs typeface="Arial"/>
              </a:rPr>
              <a:t>2012.</a:t>
            </a:r>
            <a:r>
              <a:rPr dirty="0" sz="10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20">
                <a:solidFill>
                  <a:srgbClr val="231F20"/>
                </a:solidFill>
                <a:latin typeface="Arial"/>
                <a:cs typeface="Arial"/>
              </a:rPr>
              <a:t>Regenstrief</a:t>
            </a:r>
            <a:r>
              <a:rPr dirty="0" sz="10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30">
                <a:solidFill>
                  <a:srgbClr val="231F20"/>
                </a:solidFill>
                <a:latin typeface="Arial"/>
                <a:cs typeface="Arial"/>
              </a:rPr>
              <a:t>Institute,</a:t>
            </a:r>
            <a:r>
              <a:rPr dirty="0" sz="10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10">
                <a:solidFill>
                  <a:srgbClr val="231F20"/>
                </a:solidFill>
                <a:latin typeface="Arial"/>
                <a:cs typeface="Arial"/>
              </a:rPr>
              <a:t>Inc.</a:t>
            </a:r>
            <a:r>
              <a:rPr dirty="0" sz="1000" spc="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55">
                <a:solidFill>
                  <a:srgbClr val="231F20"/>
                </a:solidFill>
                <a:latin typeface="Arial"/>
                <a:cs typeface="Arial"/>
              </a:rPr>
              <a:t>All</a:t>
            </a:r>
            <a:r>
              <a:rPr dirty="0" sz="10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45">
                <a:solidFill>
                  <a:srgbClr val="231F20"/>
                </a:solidFill>
                <a:latin typeface="Arial"/>
                <a:cs typeface="Arial"/>
              </a:rPr>
              <a:t>rights</a:t>
            </a:r>
            <a:r>
              <a:rPr dirty="0" sz="1000" spc="-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20">
                <a:solidFill>
                  <a:srgbClr val="231F20"/>
                </a:solidFill>
                <a:latin typeface="Arial"/>
                <a:cs typeface="Arial"/>
              </a:rPr>
              <a:t>reserved.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71784" y="6021323"/>
            <a:ext cx="4058285" cy="318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15">
                <a:solidFill>
                  <a:srgbClr val="231F20"/>
                </a:solidFill>
                <a:latin typeface="Arial"/>
                <a:cs typeface="Arial"/>
              </a:rPr>
              <a:t>Use </a:t>
            </a:r>
            <a:r>
              <a:rPr dirty="0" sz="1000" spc="55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1000" spc="35">
                <a:solidFill>
                  <a:srgbClr val="231F20"/>
                </a:solidFill>
                <a:latin typeface="Arial"/>
                <a:cs typeface="Arial"/>
              </a:rPr>
              <a:t>the Anti-Cholinergic Burden </a:t>
            </a:r>
            <a:r>
              <a:rPr dirty="0" sz="1000" spc="-5">
                <a:solidFill>
                  <a:srgbClr val="231F20"/>
                </a:solidFill>
                <a:latin typeface="Arial"/>
                <a:cs typeface="Arial"/>
              </a:rPr>
              <a:t>(ACB) </a:t>
            </a:r>
            <a:r>
              <a:rPr dirty="0" sz="1000" spc="5">
                <a:solidFill>
                  <a:srgbClr val="231F20"/>
                </a:solidFill>
                <a:latin typeface="Arial"/>
                <a:cs typeface="Arial"/>
              </a:rPr>
              <a:t>Scale </a:t>
            </a:r>
            <a:r>
              <a:rPr dirty="0" sz="1000" spc="55">
                <a:solidFill>
                  <a:srgbClr val="231F20"/>
                </a:solidFill>
                <a:latin typeface="Arial"/>
                <a:cs typeface="Arial"/>
              </a:rPr>
              <a:t>may only </a:t>
            </a:r>
            <a:r>
              <a:rPr dirty="0" sz="1000" spc="25">
                <a:solidFill>
                  <a:srgbClr val="231F20"/>
                </a:solidFill>
                <a:latin typeface="Arial"/>
                <a:cs typeface="Arial"/>
              </a:rPr>
              <a:t>be  </a:t>
            </a:r>
            <a:r>
              <a:rPr dirty="0" sz="1000" spc="55">
                <a:solidFill>
                  <a:srgbClr val="231F20"/>
                </a:solidFill>
                <a:latin typeface="Arial"/>
                <a:cs typeface="Arial"/>
              </a:rPr>
              <a:t>in  </a:t>
            </a:r>
            <a:r>
              <a:rPr dirty="0" sz="1000" spc="20">
                <a:solidFill>
                  <a:srgbClr val="231F20"/>
                </a:solidFill>
                <a:latin typeface="Arial"/>
                <a:cs typeface="Arial"/>
              </a:rPr>
              <a:t>accordance  </a:t>
            </a:r>
            <a:r>
              <a:rPr dirty="0" sz="1000" spc="65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dirty="0" sz="1000" spc="35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dirty="0" sz="1000" spc="10">
                <a:solidFill>
                  <a:srgbClr val="231F20"/>
                </a:solidFill>
                <a:latin typeface="Arial"/>
                <a:cs typeface="Arial"/>
              </a:rPr>
              <a:t>Terms  </a:t>
            </a:r>
            <a:r>
              <a:rPr dirty="0" sz="1000" spc="55">
                <a:solidFill>
                  <a:srgbClr val="231F20"/>
                </a:solidFill>
                <a:latin typeface="Arial"/>
                <a:cs typeface="Arial"/>
              </a:rPr>
              <a:t>of  </a:t>
            </a:r>
            <a:r>
              <a:rPr dirty="0" sz="1000" spc="15">
                <a:solidFill>
                  <a:srgbClr val="231F20"/>
                </a:solidFill>
                <a:latin typeface="Arial"/>
                <a:cs typeface="Arial"/>
              </a:rPr>
              <a:t>Use  </a:t>
            </a:r>
            <a:r>
              <a:rPr dirty="0" sz="1000" spc="55">
                <a:solidFill>
                  <a:srgbClr val="231F20"/>
                </a:solidFill>
                <a:latin typeface="Arial"/>
                <a:cs typeface="Arial"/>
              </a:rPr>
              <a:t>for  </a:t>
            </a:r>
            <a:r>
              <a:rPr dirty="0" sz="1000" spc="35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dirty="0" sz="1000" spc="-10">
                <a:solidFill>
                  <a:srgbClr val="231F20"/>
                </a:solidFill>
                <a:latin typeface="Arial"/>
                <a:cs typeface="Arial"/>
              </a:rPr>
              <a:t>ACB  </a:t>
            </a:r>
            <a:r>
              <a:rPr dirty="0" sz="1000" spc="5">
                <a:solidFill>
                  <a:srgbClr val="231F20"/>
                </a:solidFill>
                <a:latin typeface="Arial"/>
                <a:cs typeface="Arial"/>
              </a:rPr>
              <a:t>Scale </a:t>
            </a:r>
            <a:r>
              <a:rPr dirty="0" sz="1000" spc="204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45">
                <a:solidFill>
                  <a:srgbClr val="231F20"/>
                </a:solidFill>
                <a:latin typeface="Arial"/>
                <a:cs typeface="Arial"/>
              </a:rPr>
              <a:t>which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71784" y="6326123"/>
            <a:ext cx="4058285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48309" algn="l"/>
                <a:tab pos="1229995" algn="l"/>
                <a:tab pos="1588135" algn="l"/>
              </a:tabLst>
            </a:pPr>
            <a:r>
              <a:rPr dirty="0" sz="1000" spc="15">
                <a:solidFill>
                  <a:srgbClr val="231F20"/>
                </a:solidFill>
                <a:latin typeface="Arial"/>
                <a:cs typeface="Arial"/>
              </a:rPr>
              <a:t>are	</a:t>
            </a:r>
            <a:r>
              <a:rPr dirty="0" sz="1000" spc="30">
                <a:solidFill>
                  <a:srgbClr val="231F20"/>
                </a:solidFill>
                <a:latin typeface="Arial"/>
                <a:cs typeface="Arial"/>
              </a:rPr>
              <a:t>available	</a:t>
            </a:r>
            <a:r>
              <a:rPr dirty="0" sz="1000" spc="25">
                <a:solidFill>
                  <a:srgbClr val="231F20"/>
                </a:solidFill>
                <a:latin typeface="Arial"/>
                <a:cs typeface="Arial"/>
              </a:rPr>
              <a:t>at	</a:t>
            </a:r>
            <a:r>
              <a:rPr dirty="0" sz="1000" spc="35">
                <a:solidFill>
                  <a:srgbClr val="25408F"/>
                </a:solidFill>
                <a:latin typeface="Arial"/>
                <a:cs typeface="Arial"/>
                <a:hlinkClick r:id="rId2"/>
              </a:rPr>
              <a:t>http://www.agingbraincare.org/tools/abc-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22185" y="6478523"/>
            <a:ext cx="2357755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0">
                <a:solidFill>
                  <a:srgbClr val="25408F"/>
                </a:solidFill>
                <a:latin typeface="Arial"/>
                <a:cs typeface="Arial"/>
              </a:rPr>
              <a:t>anticholinergic-cognitive-burden-scale.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79437" y="6783323"/>
            <a:ext cx="2642870" cy="318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1340" marR="5080" indent="-549275">
              <a:lnSpc>
                <a:spcPct val="100000"/>
              </a:lnSpc>
            </a:pPr>
            <a:r>
              <a:rPr dirty="0" sz="1000" spc="-3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dirty="0" sz="1000" spc="30">
                <a:solidFill>
                  <a:srgbClr val="231F20"/>
                </a:solidFill>
                <a:latin typeface="Arial"/>
                <a:cs typeface="Arial"/>
              </a:rPr>
              <a:t>request </a:t>
            </a:r>
            <a:r>
              <a:rPr dirty="0" sz="1000" spc="40">
                <a:solidFill>
                  <a:srgbClr val="231F20"/>
                </a:solidFill>
                <a:latin typeface="Arial"/>
                <a:cs typeface="Arial"/>
              </a:rPr>
              <a:t>permission </a:t>
            </a:r>
            <a:r>
              <a:rPr dirty="0" sz="1000" spc="55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dirty="0" sz="1000" spc="10">
                <a:solidFill>
                  <a:srgbClr val="231F20"/>
                </a:solidFill>
                <a:latin typeface="Arial"/>
                <a:cs typeface="Arial"/>
              </a:rPr>
              <a:t>use, </a:t>
            </a:r>
            <a:r>
              <a:rPr dirty="0" sz="1000" spc="30">
                <a:solidFill>
                  <a:srgbClr val="231F20"/>
                </a:solidFill>
                <a:latin typeface="Arial"/>
                <a:cs typeface="Arial"/>
              </a:rPr>
              <a:t>contact </a:t>
            </a:r>
            <a:r>
              <a:rPr dirty="0" sz="1000" spc="25">
                <a:solidFill>
                  <a:srgbClr val="231F20"/>
                </a:solidFill>
                <a:latin typeface="Arial"/>
                <a:cs typeface="Arial"/>
              </a:rPr>
              <a:t>us</a:t>
            </a:r>
            <a:r>
              <a:rPr dirty="0" sz="1000" spc="-1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25">
                <a:solidFill>
                  <a:srgbClr val="231F20"/>
                </a:solidFill>
                <a:latin typeface="Arial"/>
                <a:cs typeface="Arial"/>
              </a:rPr>
              <a:t>at  </a:t>
            </a:r>
            <a:r>
              <a:rPr dirty="0" sz="1000" spc="30">
                <a:solidFill>
                  <a:srgbClr val="25408F"/>
                </a:solidFill>
                <a:latin typeface="Arial"/>
                <a:cs typeface="Arial"/>
                <a:hlinkClick r:id="rId3"/>
              </a:rPr>
              <a:t>acb@agingbraincare.org.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09090" y="299770"/>
            <a:ext cx="146494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solidFill>
                  <a:srgbClr val="231F20"/>
                </a:solidFill>
                <a:latin typeface="Arial"/>
                <a:cs typeface="Arial"/>
              </a:rPr>
              <a:t>Complete</a:t>
            </a:r>
            <a:r>
              <a:rPr dirty="0" sz="1100" spc="-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-30" b="1">
                <a:solidFill>
                  <a:srgbClr val="231F20"/>
                </a:solidFill>
                <a:latin typeface="Arial"/>
                <a:cs typeface="Arial"/>
              </a:rPr>
              <a:t>References: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09090" y="635051"/>
            <a:ext cx="3943985" cy="516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241300" marR="5080" indent="-228600">
              <a:lnSpc>
                <a:spcPct val="100000"/>
              </a:lnSpc>
            </a:pPr>
            <a:r>
              <a:rPr dirty="0" sz="1100" spc="-55">
                <a:solidFill>
                  <a:srgbClr val="231F20"/>
                </a:solidFill>
                <a:latin typeface="Arial"/>
                <a:cs typeface="Arial"/>
              </a:rPr>
              <a:t>1. </a:t>
            </a:r>
            <a:r>
              <a:rPr dirty="0" sz="1100" spc="35">
                <a:solidFill>
                  <a:srgbClr val="231F20"/>
                </a:solidFill>
                <a:latin typeface="Arial"/>
                <a:cs typeface="Arial"/>
              </a:rPr>
              <a:t>Boustani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MA, </a:t>
            </a:r>
            <a:r>
              <a:rPr dirty="0" sz="1100" spc="35">
                <a:solidFill>
                  <a:srgbClr val="231F20"/>
                </a:solidFill>
                <a:latin typeface="Arial"/>
                <a:cs typeface="Arial"/>
              </a:rPr>
              <a:t>Campbell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NL,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Munger </a:t>
            </a: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S,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Maidment </a:t>
            </a: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I, Fox  </a:t>
            </a:r>
            <a:r>
              <a:rPr dirty="0" sz="1100" spc="-25">
                <a:solidFill>
                  <a:srgbClr val="231F20"/>
                </a:solidFill>
                <a:latin typeface="Arial"/>
                <a:cs typeface="Arial"/>
              </a:rPr>
              <a:t>GC.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Impactofanticholinergicsontheagingbrain:</a:t>
            </a:r>
            <a:r>
              <a:rPr dirty="0" sz="1100" spc="-1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areview  </a:t>
            </a:r>
            <a:r>
              <a:rPr dirty="0" sz="1100" spc="50">
                <a:solidFill>
                  <a:srgbClr val="231F20"/>
                </a:solidFill>
                <a:latin typeface="Arial"/>
                <a:cs typeface="Arial"/>
              </a:rPr>
              <a:t>andpracticalapplication.Aging</a:t>
            </a:r>
            <a:r>
              <a:rPr dirty="0" sz="1100" spc="-1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25">
                <a:solidFill>
                  <a:srgbClr val="231F20"/>
                </a:solidFill>
                <a:latin typeface="Arial"/>
                <a:cs typeface="Arial"/>
              </a:rPr>
              <a:t>Heatlh.</a:t>
            </a:r>
            <a:r>
              <a:rPr dirty="0" sz="1100" spc="-1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Arial"/>
                <a:cs typeface="Arial"/>
              </a:rPr>
              <a:t>2008;4(3):311-320.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09090" y="1305610"/>
            <a:ext cx="3943985" cy="516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241300" marR="5080" indent="-228600">
              <a:lnSpc>
                <a:spcPct val="100000"/>
              </a:lnSpc>
            </a:pP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2. </a:t>
            </a:r>
            <a:r>
              <a:rPr dirty="0" sz="1100" spc="35">
                <a:solidFill>
                  <a:srgbClr val="231F20"/>
                </a:solidFill>
                <a:latin typeface="Arial"/>
                <a:cs typeface="Arial"/>
              </a:rPr>
              <a:t>Campbell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N, </a:t>
            </a:r>
            <a:r>
              <a:rPr dirty="0" sz="1100" spc="35">
                <a:solidFill>
                  <a:srgbClr val="231F20"/>
                </a:solidFill>
                <a:latin typeface="Arial"/>
                <a:cs typeface="Arial"/>
              </a:rPr>
              <a:t>Boustani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M, Limbil </a:t>
            </a:r>
            <a:r>
              <a:rPr dirty="0" sz="1100" spc="-95">
                <a:solidFill>
                  <a:srgbClr val="231F20"/>
                </a:solidFill>
                <a:latin typeface="Arial"/>
                <a:cs typeface="Arial"/>
              </a:rPr>
              <a:t>T,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al. The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cognitive  </a:t>
            </a:r>
            <a:r>
              <a:rPr dirty="0" sz="1100" spc="50">
                <a:solidFill>
                  <a:srgbClr val="231F20"/>
                </a:solidFill>
                <a:latin typeface="Arial"/>
                <a:cs typeface="Arial"/>
              </a:rPr>
              <a:t>impact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1100" spc="35">
                <a:solidFill>
                  <a:srgbClr val="231F20"/>
                </a:solidFill>
                <a:latin typeface="Arial"/>
                <a:cs typeface="Arial"/>
              </a:rPr>
              <a:t>anticholinergics: 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dirty="0" sz="1100" spc="35">
                <a:solidFill>
                  <a:srgbClr val="231F20"/>
                </a:solidFill>
                <a:latin typeface="Arial"/>
                <a:cs typeface="Arial"/>
              </a:rPr>
              <a:t>clinical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review. 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Clinical </a:t>
            </a:r>
            <a:r>
              <a:rPr dirty="0" sz="1100" spc="3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Interventions  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in   </a:t>
            </a:r>
            <a:r>
              <a:rPr dirty="0" sz="1100" spc="50">
                <a:solidFill>
                  <a:srgbClr val="231F20"/>
                </a:solidFill>
                <a:latin typeface="Arial"/>
                <a:cs typeface="Arial"/>
              </a:rPr>
              <a:t>Aging.   </a:t>
            </a:r>
            <a:r>
              <a:rPr dirty="0" sz="1100" spc="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2009;4(1):225-233.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09090" y="1976170"/>
            <a:ext cx="3943985" cy="1522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241300" marR="5080" indent="-228600">
              <a:lnSpc>
                <a:spcPct val="100000"/>
              </a:lnSpc>
              <a:buAutoNum type="arabicPeriod" startAt="3"/>
              <a:tabLst>
                <a:tab pos="241300" algn="l"/>
              </a:tabLst>
            </a:pP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CampbellN,BoustaniM,LaneK,etal.Useofanticholinergics 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and the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risk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cognitive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impairment in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dirty="0" sz="1100" spc="35">
                <a:solidFill>
                  <a:srgbClr val="231F20"/>
                </a:solidFill>
                <a:latin typeface="Arial"/>
                <a:cs typeface="Arial"/>
              </a:rPr>
              <a:t>African- 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American    population.   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Neurology.  </a:t>
            </a:r>
            <a:r>
              <a:rPr dirty="0" sz="1100" spc="1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-15">
                <a:solidFill>
                  <a:srgbClr val="231F20"/>
                </a:solidFill>
                <a:latin typeface="Arial"/>
                <a:cs typeface="Arial"/>
              </a:rPr>
              <a:t>2010;75:152-159.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231F20"/>
              </a:buClr>
              <a:buFont typeface="Arial"/>
              <a:buAutoNum type="arabicPeriod" startAt="3"/>
            </a:pPr>
            <a:endParaRPr sz="1100">
              <a:latin typeface="Times New Roman"/>
              <a:cs typeface="Times New Roman"/>
            </a:endParaRPr>
          </a:p>
          <a:p>
            <a:pPr algn="just" marL="241300" marR="5080" indent="-228600">
              <a:lnSpc>
                <a:spcPct val="100000"/>
              </a:lnSpc>
              <a:buAutoNum type="arabicPeriod" startAt="3"/>
              <a:tabLst>
                <a:tab pos="241300" algn="l"/>
              </a:tabLst>
            </a:pP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Fox </a:t>
            </a:r>
            <a:r>
              <a:rPr dirty="0" sz="1100" spc="-35">
                <a:solidFill>
                  <a:srgbClr val="231F20"/>
                </a:solidFill>
                <a:latin typeface="Arial"/>
                <a:cs typeface="Arial"/>
              </a:rPr>
              <a:t>C,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Richardson </a:t>
            </a: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K,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Maidment </a:t>
            </a: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I,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al.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Anticholinergic 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medication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use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cognitive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impairment in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older population: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the Medical </a:t>
            </a:r>
            <a:r>
              <a:rPr dirty="0" sz="1100" spc="-5">
                <a:solidFill>
                  <a:srgbClr val="231F20"/>
                </a:solidFill>
                <a:latin typeface="Arial"/>
                <a:cs typeface="Arial"/>
              </a:rPr>
              <a:t>Research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Council 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Cognitive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Function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dirty="0" sz="1100" spc="50">
                <a:solidFill>
                  <a:srgbClr val="231F20"/>
                </a:solidFill>
                <a:latin typeface="Arial"/>
                <a:cs typeface="Arial"/>
              </a:rPr>
              <a:t>Ageing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Study.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Journal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American  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Geriatric </a:t>
            </a:r>
            <a:r>
              <a:rPr dirty="0" sz="1100" spc="3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231F20"/>
                </a:solidFill>
                <a:latin typeface="Arial"/>
                <a:cs typeface="Arial"/>
              </a:rPr>
              <a:t>Society.   </a:t>
            </a:r>
            <a:r>
              <a:rPr dirty="0" sz="1100" spc="-45">
                <a:solidFill>
                  <a:srgbClr val="231F20"/>
                </a:solidFill>
                <a:latin typeface="Arial"/>
                <a:cs typeface="Arial"/>
              </a:rPr>
              <a:t>2011;    </a:t>
            </a: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59(8):  </a:t>
            </a:r>
            <a:r>
              <a:rPr dirty="0" sz="1100" spc="-20">
                <a:solidFill>
                  <a:srgbClr val="231F20"/>
                </a:solidFill>
                <a:latin typeface="Arial"/>
                <a:cs typeface="Arial"/>
              </a:rPr>
              <a:t>1477-1483.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09090" y="3652570"/>
            <a:ext cx="3943985" cy="516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241300" marR="5080" indent="-228600">
              <a:lnSpc>
                <a:spcPct val="100000"/>
              </a:lnSpc>
            </a:pP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5. Cai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X, </a:t>
            </a:r>
            <a:r>
              <a:rPr dirty="0" sz="1100" spc="35">
                <a:solidFill>
                  <a:srgbClr val="231F20"/>
                </a:solidFill>
                <a:latin typeface="Arial"/>
                <a:cs typeface="Arial"/>
              </a:rPr>
              <a:t>Campbell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N, Khan </a:t>
            </a:r>
            <a:r>
              <a:rPr dirty="0" sz="1100">
                <a:solidFill>
                  <a:srgbClr val="231F20"/>
                </a:solidFill>
                <a:latin typeface="Arial"/>
                <a:cs typeface="Arial"/>
              </a:rPr>
              <a:t>B,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Callahan </a:t>
            </a:r>
            <a:r>
              <a:rPr dirty="0" sz="1100" spc="-35">
                <a:solidFill>
                  <a:srgbClr val="231F20"/>
                </a:solidFill>
                <a:latin typeface="Arial"/>
                <a:cs typeface="Arial"/>
              </a:rPr>
              <a:t>C, </a:t>
            </a:r>
            <a:r>
              <a:rPr dirty="0" sz="1100" spc="35">
                <a:solidFill>
                  <a:srgbClr val="231F20"/>
                </a:solidFill>
                <a:latin typeface="Arial"/>
                <a:cs typeface="Arial"/>
              </a:rPr>
              <a:t>Boustani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M. 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Long-term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anticholinergic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use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and the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aging </a:t>
            </a:r>
            <a:r>
              <a:rPr dirty="0" sz="1100" spc="40">
                <a:solidFill>
                  <a:srgbClr val="231F20"/>
                </a:solidFill>
                <a:latin typeface="Arial"/>
                <a:cs typeface="Arial"/>
              </a:rPr>
              <a:t>brain.  </a:t>
            </a:r>
            <a:r>
              <a:rPr dirty="0" sz="1100" spc="35">
                <a:solidFill>
                  <a:srgbClr val="231F20"/>
                </a:solidFill>
                <a:latin typeface="Arial"/>
                <a:cs typeface="Arial"/>
              </a:rPr>
              <a:t>Alzheimers </a:t>
            </a:r>
            <a:r>
              <a:rPr dirty="0" sz="1100" spc="30">
                <a:solidFill>
                  <a:srgbClr val="231F20"/>
                </a:solidFill>
                <a:latin typeface="Arial"/>
                <a:cs typeface="Arial"/>
              </a:rPr>
              <a:t>Dementia. </a:t>
            </a:r>
            <a:r>
              <a:rPr dirty="0" sz="1100" spc="-20">
                <a:solidFill>
                  <a:srgbClr val="231F20"/>
                </a:solidFill>
                <a:latin typeface="Arial"/>
                <a:cs typeface="Arial"/>
              </a:rPr>
              <a:t>2012; </a:t>
            </a:r>
            <a:r>
              <a:rPr dirty="0" sz="1100" spc="45">
                <a:solidFill>
                  <a:srgbClr val="231F20"/>
                </a:solidFill>
                <a:latin typeface="Arial"/>
                <a:cs typeface="Arial"/>
              </a:rPr>
              <a:t>epub </a:t>
            </a:r>
            <a:r>
              <a:rPr dirty="0" sz="1100" spc="20">
                <a:solidFill>
                  <a:srgbClr val="231F20"/>
                </a:solidFill>
                <a:latin typeface="Arial"/>
                <a:cs typeface="Arial"/>
              </a:rPr>
              <a:t>ahead </a:t>
            </a:r>
            <a:r>
              <a:rPr dirty="0" sz="1100" spc="6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1100" spc="-1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100" spc="50">
                <a:solidFill>
                  <a:srgbClr val="231F20"/>
                </a:solidFill>
                <a:latin typeface="Arial"/>
                <a:cs typeface="Arial"/>
              </a:rPr>
              <a:t>print.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157476" y="515823"/>
            <a:ext cx="1792605" cy="401955"/>
          </a:xfrm>
          <a:custGeom>
            <a:avLst/>
            <a:gdLst/>
            <a:ahLst/>
            <a:cxnLst/>
            <a:rect l="l" t="t" r="r" b="b"/>
            <a:pathLst>
              <a:path w="1792604" h="401955">
                <a:moveTo>
                  <a:pt x="0" y="401675"/>
                </a:moveTo>
                <a:lnTo>
                  <a:pt x="1792224" y="401675"/>
                </a:lnTo>
                <a:lnTo>
                  <a:pt x="1792224" y="0"/>
                </a:lnTo>
                <a:lnTo>
                  <a:pt x="0" y="0"/>
                </a:lnTo>
                <a:lnTo>
                  <a:pt x="0" y="401675"/>
                </a:lnTo>
                <a:close/>
              </a:path>
            </a:pathLst>
          </a:custGeom>
          <a:solidFill>
            <a:srgbClr val="2540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232869" y="543704"/>
            <a:ext cx="1641475" cy="349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71170" marR="5080" indent="-459105">
              <a:lnSpc>
                <a:spcPct val="100000"/>
              </a:lnSpc>
            </a:pPr>
            <a:r>
              <a:rPr dirty="0" sz="1100" spc="5" b="1">
                <a:solidFill>
                  <a:srgbClr val="FFFFFF"/>
                </a:solidFill>
                <a:latin typeface="Arial"/>
                <a:cs typeface="Arial"/>
              </a:rPr>
              <a:t>Medications </a:t>
            </a:r>
            <a:r>
              <a:rPr dirty="0" sz="1100" spc="-5" b="1">
                <a:solidFill>
                  <a:srgbClr val="FFFFFF"/>
                </a:solidFill>
                <a:latin typeface="Arial"/>
                <a:cs typeface="Arial"/>
              </a:rPr>
              <a:t>Added</a:t>
            </a:r>
            <a:r>
              <a:rPr dirty="0" sz="1100" spc="-1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45" b="1">
                <a:solidFill>
                  <a:srgbClr val="FFFFFF"/>
                </a:solidFill>
                <a:latin typeface="Arial"/>
                <a:cs typeface="Arial"/>
              </a:rPr>
              <a:t>with  </a:t>
            </a:r>
            <a:r>
              <a:rPr dirty="0" sz="1100" spc="-25" b="1">
                <a:solidFill>
                  <a:srgbClr val="FFFFFF"/>
                </a:solidFill>
                <a:latin typeface="Arial"/>
                <a:cs typeface="Arial"/>
              </a:rPr>
              <a:t>Score </a:t>
            </a:r>
            <a:r>
              <a:rPr dirty="0" sz="11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1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35" b="1">
                <a:solidFill>
                  <a:srgbClr val="FFFFFF"/>
                </a:solidFill>
                <a:latin typeface="Arial"/>
                <a:cs typeface="Arial"/>
              </a:rPr>
              <a:t>2: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6682" y="240685"/>
            <a:ext cx="276415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5" i="1">
                <a:solidFill>
                  <a:srgbClr val="231F20"/>
                </a:solidFill>
                <a:latin typeface="Arial"/>
                <a:cs typeface="Arial"/>
              </a:rPr>
              <a:t>Medications </a:t>
            </a:r>
            <a:r>
              <a:rPr dirty="0" sz="1200" spc="25" i="1">
                <a:solidFill>
                  <a:srgbClr val="231F20"/>
                </a:solidFill>
                <a:latin typeface="Arial"/>
                <a:cs typeface="Arial"/>
              </a:rPr>
              <a:t>Reviewed </a:t>
            </a:r>
            <a:r>
              <a:rPr dirty="0" sz="1200" spc="65" i="1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dirty="0" sz="1200" spc="-25" i="1">
                <a:solidFill>
                  <a:srgbClr val="231F20"/>
                </a:solidFill>
                <a:latin typeface="Arial"/>
                <a:cs typeface="Arial"/>
              </a:rPr>
              <a:t>2012</a:t>
            </a:r>
            <a:r>
              <a:rPr dirty="0" sz="1200" spc="-12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40" i="1">
                <a:solidFill>
                  <a:srgbClr val="231F20"/>
                </a:solidFill>
                <a:latin typeface="Arial"/>
                <a:cs typeface="Arial"/>
              </a:rPr>
              <a:t>Update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175893" y="3163823"/>
          <a:ext cx="3792220" cy="1635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3046"/>
              </a:tblGrid>
              <a:tr h="202742"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Medications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Reviewed But 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100" spc="-1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Added: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25408F"/>
                    </a:solidFill>
                  </a:tcPr>
                </a:tc>
              </a:tr>
              <a:tr h="2027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1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Fexofenadine</a:t>
                      </a:r>
                      <a:r>
                        <a:rPr dirty="0" sz="1100" spc="-8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(Allegra</a:t>
                      </a:r>
                      <a:r>
                        <a:rPr dirty="0" sz="10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™</a:t>
                      </a:r>
                      <a:r>
                        <a:rPr dirty="0" sz="11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2027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1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Gabapentin</a:t>
                      </a:r>
                      <a:r>
                        <a:rPr dirty="0" sz="1100" spc="-9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(Neurontin</a:t>
                      </a:r>
                      <a:r>
                        <a:rPr dirty="0" sz="10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™</a:t>
                      </a:r>
                      <a:r>
                        <a:rPr dirty="0" sz="11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27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1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Topiramate</a:t>
                      </a:r>
                      <a:r>
                        <a:rPr dirty="0" sz="1100" spc="-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(Topamax</a:t>
                      </a:r>
                      <a:r>
                        <a:rPr dirty="0" sz="10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™</a:t>
                      </a:r>
                      <a:r>
                        <a:rPr dirty="0" sz="11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2027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1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Levetiracetam</a:t>
                      </a:r>
                      <a:r>
                        <a:rPr dirty="0" sz="1100" spc="-6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(Keppra</a:t>
                      </a:r>
                      <a:r>
                        <a:rPr dirty="0" sz="10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™</a:t>
                      </a:r>
                      <a:r>
                        <a:rPr dirty="0" sz="11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27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1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Tamoxifen</a:t>
                      </a:r>
                      <a:r>
                        <a:rPr dirty="0" sz="1100" spc="-6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(Nolvadex</a:t>
                      </a:r>
                      <a:r>
                        <a:rPr dirty="0" sz="10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™</a:t>
                      </a:r>
                      <a:r>
                        <a:rPr dirty="0" sz="11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2027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1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Nizatidine</a:t>
                      </a:r>
                      <a:r>
                        <a:rPr dirty="0" sz="1100" spc="-5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(Axid</a:t>
                      </a:r>
                      <a:r>
                        <a:rPr dirty="0" sz="10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™</a:t>
                      </a:r>
                      <a:r>
                        <a:rPr dirty="0" sz="11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2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1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Duloxetine</a:t>
                      </a:r>
                      <a:r>
                        <a:rPr dirty="0" sz="1100" spc="-7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(Cymbalta</a:t>
                      </a:r>
                      <a:r>
                        <a:rPr dirty="0" sz="10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™</a:t>
                      </a:r>
                      <a:r>
                        <a:rPr dirty="0" sz="11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187834" y="515823"/>
          <a:ext cx="1798955" cy="2351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9524"/>
              </a:tblGrid>
              <a:tr h="408020">
                <a:tc>
                  <a:txBody>
                    <a:bodyPr/>
                    <a:lstStyle/>
                    <a:p>
                      <a:pPr marL="539750" marR="73660" indent="-45910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Medications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Added</a:t>
                      </a:r>
                      <a:r>
                        <a:rPr dirty="0" sz="1100" spc="-1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 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Score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25408F"/>
                    </a:solidFill>
                  </a:tcPr>
                </a:tc>
              </a:tr>
              <a:tr h="194489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Aripiprazole</a:t>
                      </a:r>
                      <a:r>
                        <a:rPr dirty="0" sz="1000" spc="-6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(Abilify™)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93549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0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Asenapine</a:t>
                      </a:r>
                      <a:r>
                        <a:rPr dirty="0" sz="1000" spc="-9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(Saphris™)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3548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0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Cetirizine</a:t>
                      </a:r>
                      <a:r>
                        <a:rPr dirty="0" sz="1000" spc="-8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(Zyrtec™)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93546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4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Clidinium</a:t>
                      </a:r>
                      <a:r>
                        <a:rPr dirty="0" sz="10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(Librax™)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3548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0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Desloratadine</a:t>
                      </a:r>
                      <a:r>
                        <a:rPr dirty="0" sz="1000" spc="-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(Clarinex™)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93548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Iloperidone</a:t>
                      </a:r>
                      <a:r>
                        <a:rPr dirty="0" sz="1000" spc="-5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(Fanapt™)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3548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0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Levocetirizine</a:t>
                      </a:r>
                      <a:r>
                        <a:rPr dirty="0" sz="1000" spc="-6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(Xyzal™)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93548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0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Loratadine</a:t>
                      </a:r>
                      <a:r>
                        <a:rPr dirty="0" sz="1000" spc="-8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(Claritin™)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3548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Paliperidone</a:t>
                      </a:r>
                      <a:r>
                        <a:rPr dirty="0" sz="1000" spc="-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(Invega™)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93547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000" spc="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Venlafaxine</a:t>
                      </a:r>
                      <a:r>
                        <a:rPr dirty="0" sz="1000" spc="-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(Effexor™)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0" name="object 20"/>
          <p:cNvSpPr/>
          <p:nvPr/>
        </p:nvSpPr>
        <p:spPr>
          <a:xfrm>
            <a:off x="2163826" y="923848"/>
            <a:ext cx="1779905" cy="193675"/>
          </a:xfrm>
          <a:custGeom>
            <a:avLst/>
            <a:gdLst/>
            <a:ahLst/>
            <a:cxnLst/>
            <a:rect l="l" t="t" r="r" b="b"/>
            <a:pathLst>
              <a:path w="1779904" h="193675">
                <a:moveTo>
                  <a:pt x="0" y="0"/>
                </a:moveTo>
                <a:lnTo>
                  <a:pt x="1779524" y="0"/>
                </a:lnTo>
                <a:lnTo>
                  <a:pt x="1779524" y="193548"/>
                </a:lnTo>
                <a:lnTo>
                  <a:pt x="0" y="193548"/>
                </a:lnTo>
                <a:lnTo>
                  <a:pt x="0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157476" y="917493"/>
            <a:ext cx="1792605" cy="12700"/>
          </a:xfrm>
          <a:custGeom>
            <a:avLst/>
            <a:gdLst/>
            <a:ahLst/>
            <a:cxnLst/>
            <a:rect l="l" t="t" r="r" b="b"/>
            <a:pathLst>
              <a:path w="1792604" h="12700">
                <a:moveTo>
                  <a:pt x="0" y="12700"/>
                </a:moveTo>
                <a:lnTo>
                  <a:pt x="1792224" y="12700"/>
                </a:lnTo>
                <a:lnTo>
                  <a:pt x="179222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163826" y="930193"/>
            <a:ext cx="0" cy="180975"/>
          </a:xfrm>
          <a:custGeom>
            <a:avLst/>
            <a:gdLst/>
            <a:ahLst/>
            <a:cxnLst/>
            <a:rect l="l" t="t" r="r" b="b"/>
            <a:pathLst>
              <a:path w="0" h="180975">
                <a:moveTo>
                  <a:pt x="0" y="180848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943350" y="930193"/>
            <a:ext cx="0" cy="180975"/>
          </a:xfrm>
          <a:custGeom>
            <a:avLst/>
            <a:gdLst/>
            <a:ahLst/>
            <a:cxnLst/>
            <a:rect l="l" t="t" r="r" b="b"/>
            <a:pathLst>
              <a:path w="0" h="180975">
                <a:moveTo>
                  <a:pt x="0" y="180848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157476" y="1117391"/>
            <a:ext cx="1792605" cy="0"/>
          </a:xfrm>
          <a:custGeom>
            <a:avLst/>
            <a:gdLst/>
            <a:ahLst/>
            <a:cxnLst/>
            <a:rect l="l" t="t" r="r" b="b"/>
            <a:pathLst>
              <a:path w="1792604" h="0">
                <a:moveTo>
                  <a:pt x="0" y="0"/>
                </a:moveTo>
                <a:lnTo>
                  <a:pt x="1792224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201926" y="939591"/>
            <a:ext cx="1430020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">
                <a:solidFill>
                  <a:srgbClr val="231F20"/>
                </a:solidFill>
                <a:latin typeface="Arial"/>
                <a:cs typeface="Arial"/>
              </a:rPr>
              <a:t>Nefopam</a:t>
            </a:r>
            <a:r>
              <a:rPr dirty="0" sz="100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20">
                <a:solidFill>
                  <a:srgbClr val="231F20"/>
                </a:solidFill>
                <a:latin typeface="Arial"/>
                <a:cs typeface="Arial"/>
              </a:rPr>
              <a:t>(Nefogesic™)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2157476" y="1307211"/>
          <a:ext cx="1798955" cy="1561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9524"/>
              </a:tblGrid>
              <a:tr h="408023">
                <a:tc>
                  <a:txBody>
                    <a:bodyPr/>
                    <a:lstStyle/>
                    <a:p>
                      <a:pPr marL="538480" marR="73660" indent="-45720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Medications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Added</a:t>
                      </a:r>
                      <a:r>
                        <a:rPr dirty="0" sz="1100" spc="-1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 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Score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25408F"/>
                    </a:solidFill>
                  </a:tcPr>
                </a:tc>
              </a:tr>
              <a:tr h="372645">
                <a:tc>
                  <a:txBody>
                    <a:bodyPr/>
                    <a:lstStyle/>
                    <a:p>
                      <a:pPr marL="44450" marR="28384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Doxylamine</a:t>
                      </a:r>
                      <a:r>
                        <a:rPr dirty="0" sz="1000" spc="-5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(Unisom™,  </a:t>
                      </a:r>
                      <a:r>
                        <a:rPr dirty="0" sz="10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others)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3548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000" spc="2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Fesoterodine</a:t>
                      </a:r>
                      <a:r>
                        <a:rPr dirty="0" sz="1000" spc="-6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(Toviaz™)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93548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0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Propiverine</a:t>
                      </a:r>
                      <a:r>
                        <a:rPr dirty="0" sz="100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(Detrunorm™)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3548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Solifenacin</a:t>
                      </a:r>
                      <a:r>
                        <a:rPr dirty="0" sz="1000" spc="-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(Vesicare™)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93548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Trospium</a:t>
                      </a:r>
                      <a:r>
                        <a:rPr dirty="0" sz="1000" spc="-5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(Sanctura™)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7" name="object 27"/>
          <p:cNvSpPr/>
          <p:nvPr/>
        </p:nvSpPr>
        <p:spPr>
          <a:xfrm>
            <a:off x="4696872" y="4602988"/>
            <a:ext cx="3368040" cy="0"/>
          </a:xfrm>
          <a:custGeom>
            <a:avLst/>
            <a:gdLst/>
            <a:ahLst/>
            <a:cxnLst/>
            <a:rect l="l" t="t" r="r" b="b"/>
            <a:pathLst>
              <a:path w="3368040" h="0">
                <a:moveTo>
                  <a:pt x="0" y="0"/>
                </a:moveTo>
                <a:lnTo>
                  <a:pt x="3368040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778240" y="337921"/>
            <a:ext cx="3754120" cy="6878320"/>
          </a:xfrm>
          <a:custGeom>
            <a:avLst/>
            <a:gdLst/>
            <a:ahLst/>
            <a:cxnLst/>
            <a:rect l="l" t="t" r="r" b="b"/>
            <a:pathLst>
              <a:path w="3754120" h="6878320">
                <a:moveTo>
                  <a:pt x="0" y="6878218"/>
                </a:moveTo>
                <a:lnTo>
                  <a:pt x="3753611" y="6878218"/>
                </a:lnTo>
                <a:lnTo>
                  <a:pt x="3753611" y="0"/>
                </a:lnTo>
                <a:lnTo>
                  <a:pt x="0" y="0"/>
                </a:lnTo>
                <a:lnTo>
                  <a:pt x="0" y="6878218"/>
                </a:lnTo>
                <a:close/>
              </a:path>
            </a:pathLst>
          </a:custGeom>
          <a:solidFill>
            <a:srgbClr val="2540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8860535" y="411480"/>
            <a:ext cx="3602354" cy="6743700"/>
          </a:xfrm>
          <a:custGeom>
            <a:avLst/>
            <a:gdLst/>
            <a:ahLst/>
            <a:cxnLst/>
            <a:rect l="l" t="t" r="r" b="b"/>
            <a:pathLst>
              <a:path w="3602354" h="6743700">
                <a:moveTo>
                  <a:pt x="0" y="6743700"/>
                </a:moveTo>
                <a:lnTo>
                  <a:pt x="3602228" y="6743700"/>
                </a:lnTo>
                <a:lnTo>
                  <a:pt x="3602228" y="0"/>
                </a:lnTo>
                <a:lnTo>
                  <a:pt x="0" y="0"/>
                </a:lnTo>
                <a:lnTo>
                  <a:pt x="0" y="6743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033678" y="799800"/>
            <a:ext cx="3429086" cy="21510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9349362" y="1023458"/>
            <a:ext cx="2860040" cy="1127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50" spc="-70">
                <a:solidFill>
                  <a:srgbClr val="FFFFFF"/>
                </a:solidFill>
                <a:latin typeface="Century Gothic"/>
                <a:cs typeface="Century Gothic"/>
              </a:rPr>
              <a:t>ANTICHOLINERGIC  COGNITIVE </a:t>
            </a:r>
            <a:r>
              <a:rPr dirty="0" sz="2450" spc="-85">
                <a:solidFill>
                  <a:srgbClr val="FFFFFF"/>
                </a:solidFill>
                <a:latin typeface="Century Gothic"/>
                <a:cs typeface="Century Gothic"/>
              </a:rPr>
              <a:t>BURDEN  </a:t>
            </a:r>
            <a:r>
              <a:rPr dirty="0" sz="2450" spc="-80">
                <a:solidFill>
                  <a:srgbClr val="FFFFFF"/>
                </a:solidFill>
                <a:latin typeface="Century Gothic"/>
                <a:cs typeface="Century Gothic"/>
              </a:rPr>
              <a:t>SCALE</a:t>
            </a:r>
            <a:endParaRPr sz="2450">
              <a:latin typeface="Century Gothic"/>
              <a:cs typeface="Century Gothic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351009" y="201167"/>
            <a:ext cx="2047239" cy="353695"/>
          </a:xfrm>
          <a:custGeom>
            <a:avLst/>
            <a:gdLst/>
            <a:ahLst/>
            <a:cxnLst/>
            <a:rect l="l" t="t" r="r" b="b"/>
            <a:pathLst>
              <a:path w="2047240" h="353695">
                <a:moveTo>
                  <a:pt x="1939666" y="353376"/>
                </a:moveTo>
                <a:lnTo>
                  <a:pt x="107031" y="353376"/>
                </a:lnTo>
                <a:lnTo>
                  <a:pt x="73202" y="348440"/>
                </a:lnTo>
                <a:lnTo>
                  <a:pt x="43821" y="334696"/>
                </a:lnTo>
                <a:lnTo>
                  <a:pt x="20652" y="313739"/>
                </a:lnTo>
                <a:lnTo>
                  <a:pt x="5456" y="287163"/>
                </a:lnTo>
                <a:lnTo>
                  <a:pt x="0" y="256565"/>
                </a:lnTo>
                <a:lnTo>
                  <a:pt x="0" y="96811"/>
                </a:lnTo>
                <a:lnTo>
                  <a:pt x="20652" y="39633"/>
                </a:lnTo>
                <a:lnTo>
                  <a:pt x="73202" y="4935"/>
                </a:lnTo>
                <a:lnTo>
                  <a:pt x="107031" y="0"/>
                </a:lnTo>
                <a:lnTo>
                  <a:pt x="1939666" y="0"/>
                </a:lnTo>
                <a:lnTo>
                  <a:pt x="2002876" y="18677"/>
                </a:lnTo>
                <a:lnTo>
                  <a:pt x="2041241" y="66209"/>
                </a:lnTo>
                <a:lnTo>
                  <a:pt x="2046697" y="96811"/>
                </a:lnTo>
                <a:lnTo>
                  <a:pt x="2046697" y="256565"/>
                </a:lnTo>
                <a:lnTo>
                  <a:pt x="2026045" y="313739"/>
                </a:lnTo>
                <a:lnTo>
                  <a:pt x="1973495" y="348440"/>
                </a:lnTo>
                <a:lnTo>
                  <a:pt x="1939666" y="353376"/>
                </a:lnTo>
                <a:close/>
              </a:path>
            </a:pathLst>
          </a:custGeom>
          <a:solidFill>
            <a:srgbClr val="466E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0496205" y="249317"/>
            <a:ext cx="175768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00" spc="100" b="1">
                <a:solidFill>
                  <a:srgbClr val="FFFFFF"/>
                </a:solidFill>
                <a:latin typeface="Helvetica Neue"/>
                <a:cs typeface="Helvetica Neue"/>
              </a:rPr>
              <a:t>Aging </a:t>
            </a:r>
            <a:r>
              <a:rPr dirty="0" sz="1500" spc="90" b="1">
                <a:solidFill>
                  <a:srgbClr val="FFFFFF"/>
                </a:solidFill>
                <a:latin typeface="Helvetica Neue"/>
                <a:cs typeface="Helvetica Neue"/>
              </a:rPr>
              <a:t>Brain</a:t>
            </a:r>
            <a:r>
              <a:rPr dirty="0" sz="1500" spc="-65" b="1">
                <a:solidFill>
                  <a:srgbClr val="FFFFFF"/>
                </a:solidFill>
                <a:latin typeface="Helvetica Neue"/>
                <a:cs typeface="Helvetica Neue"/>
              </a:rPr>
              <a:t> </a:t>
            </a:r>
            <a:r>
              <a:rPr dirty="0" sz="1500" spc="95" b="1">
                <a:solidFill>
                  <a:srgbClr val="FFFFFF"/>
                </a:solidFill>
                <a:latin typeface="Helvetica Neue"/>
                <a:cs typeface="Helvetica Neue"/>
              </a:rPr>
              <a:t>Care</a:t>
            </a:r>
            <a:endParaRPr sz="1500">
              <a:latin typeface="Helvetica Neue"/>
              <a:cs typeface="Helvetica Neu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699370" y="3299149"/>
            <a:ext cx="1911985" cy="372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231F20"/>
                </a:solidFill>
                <a:latin typeface="Century Gothic"/>
                <a:cs typeface="Century Gothic"/>
              </a:rPr>
              <a:t>2012</a:t>
            </a:r>
            <a:r>
              <a:rPr dirty="0" sz="2400" spc="-9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231F20"/>
                </a:solidFill>
                <a:latin typeface="Century Gothic"/>
                <a:cs typeface="Century Gothic"/>
              </a:rPr>
              <a:t>Update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034526" y="6431279"/>
            <a:ext cx="1419117" cy="6069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034526" y="5674905"/>
            <a:ext cx="1396257" cy="6593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1539728" y="5478780"/>
            <a:ext cx="694943" cy="16078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9316411" y="4035449"/>
            <a:ext cx="2691130" cy="513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</a:pPr>
            <a:r>
              <a:rPr dirty="0" sz="1100" spc="-5">
                <a:solidFill>
                  <a:srgbClr val="231F20"/>
                </a:solidFill>
                <a:latin typeface="Century Gothic"/>
                <a:cs typeface="Century Gothic"/>
              </a:rPr>
              <a:t>Developed by </a:t>
            </a:r>
            <a:r>
              <a:rPr dirty="0" sz="1100">
                <a:solidFill>
                  <a:srgbClr val="231F20"/>
                </a:solidFill>
                <a:latin typeface="Century Gothic"/>
                <a:cs typeface="Century Gothic"/>
              </a:rPr>
              <a:t>the Aging </a:t>
            </a:r>
            <a:r>
              <a:rPr dirty="0" sz="1100" spc="-5">
                <a:solidFill>
                  <a:srgbClr val="231F20"/>
                </a:solidFill>
                <a:latin typeface="Century Gothic"/>
                <a:cs typeface="Century Gothic"/>
              </a:rPr>
              <a:t>Brain</a:t>
            </a:r>
            <a:r>
              <a:rPr dirty="0" sz="11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231F20"/>
                </a:solidFill>
                <a:latin typeface="Century Gothic"/>
                <a:cs typeface="Century Gothic"/>
              </a:rPr>
              <a:t>Program  </a:t>
            </a:r>
            <a:r>
              <a:rPr dirty="0" sz="1100">
                <a:solidFill>
                  <a:srgbClr val="231F20"/>
                </a:solidFill>
                <a:latin typeface="Century Gothic"/>
                <a:cs typeface="Century Gothic"/>
              </a:rPr>
              <a:t>of the </a:t>
            </a:r>
            <a:r>
              <a:rPr dirty="0" sz="1100" spc="-5">
                <a:solidFill>
                  <a:srgbClr val="231F20"/>
                </a:solidFill>
                <a:latin typeface="Century Gothic"/>
                <a:cs typeface="Century Gothic"/>
              </a:rPr>
              <a:t>Indiana </a:t>
            </a:r>
            <a:r>
              <a:rPr dirty="0" sz="1100">
                <a:solidFill>
                  <a:srgbClr val="231F20"/>
                </a:solidFill>
                <a:latin typeface="Century Gothic"/>
                <a:cs typeface="Century Gothic"/>
              </a:rPr>
              <a:t>University Center for  </a:t>
            </a:r>
            <a:r>
              <a:rPr dirty="0" sz="1100">
                <a:solidFill>
                  <a:srgbClr val="231F20"/>
                </a:solidFill>
                <a:latin typeface="Century Gothic"/>
                <a:cs typeface="Century Gothic"/>
              </a:rPr>
              <a:t>Aging</a:t>
            </a:r>
            <a:r>
              <a:rPr dirty="0" sz="1100" spc="-10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231F20"/>
                </a:solidFill>
                <a:latin typeface="Century Gothic"/>
                <a:cs typeface="Century Gothic"/>
              </a:rPr>
              <a:t>Research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2016-01-26T23:00:29Z</dcterms:created>
  <dcterms:modified xsi:type="dcterms:W3CDTF">2016-01-26T23:00:29Z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2013-01-25T00:00:00Z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2016-01-27T00:00:00Z</vt:filetime>
  </property>
</Properties>
</file>